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6BCFE-1F58-4EC2-9BBA-074BF11E3C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/>
              <a:t>Neufassung der Polizeiverordnung der Gemeinde Auggen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CE3CE1C-EFA8-4105-9493-4FB4C478B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5181" y="4931677"/>
            <a:ext cx="7766936" cy="1096899"/>
          </a:xfrm>
        </p:spPr>
        <p:txBody>
          <a:bodyPr/>
          <a:lstStyle/>
          <a:p>
            <a:r>
              <a:rPr lang="de-DE" dirty="0"/>
              <a:t>Gemeinderatssitzung, 21.10.2025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580A463-A7DB-45D1-BA58-E84882F1F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80" y="4747115"/>
            <a:ext cx="4334701" cy="19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5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654DBC-D34D-42DB-A54C-F8914C46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6194"/>
          </a:xfrm>
        </p:spPr>
        <p:txBody>
          <a:bodyPr/>
          <a:lstStyle/>
          <a:p>
            <a:r>
              <a:rPr lang="de-DE" dirty="0"/>
              <a:t>Beschlussvorschlag: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9743E4-1F7F-48DD-84F0-87B32680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4695"/>
            <a:ext cx="8596668" cy="397176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Der Gemeinderat der Gemeinde Auggen beschließt die „Polizeiverordnung gegen umweltschädliches Verhalten, Belästigung der Allgemeinheit, zum Schutz der Grün- und Erholungsanlagen und über das Anbringen von Hausnummern (Polizeiliche Umweltschutzverordnung)“ in der Fassung vom 21.10.2025.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3600" dirty="0"/>
              <a:t>Vielen Dank für Ihre Aufmerksamkeit!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C65CB91-D59C-4A64-B278-85F308A4F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662" y="139443"/>
            <a:ext cx="3218576" cy="145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23D8A-0D54-46A7-A0D9-4AA7BCDE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eine neue Verordnung?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2D081C-ECF7-4D68-A106-15637B010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853464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Ausgangslage:</a:t>
            </a:r>
            <a:endParaRPr lang="de-DE" dirty="0"/>
          </a:p>
          <a:p>
            <a:r>
              <a:rPr lang="de-DE" dirty="0"/>
              <a:t>Die aktuelle Verordnung stammt aus dem Jahr 2006 und ist veraltet.   </a:t>
            </a:r>
          </a:p>
          <a:p>
            <a:r>
              <a:rPr lang="de-DE" dirty="0"/>
              <a:t>Die Rechtsgrundlage (Polizeigesetz) hat sich geändert.   </a:t>
            </a:r>
          </a:p>
          <a:p>
            <a:r>
              <a:rPr lang="de-DE" dirty="0"/>
              <a:t>Alte Regelungen sind nicht mehr praxistauglich und reagieren nicht auf neue Herausforderungen (z.B. organisierte Bettelei, Rattenbefall)</a:t>
            </a:r>
          </a:p>
          <a:p>
            <a:pPr marL="0" indent="0">
              <a:buNone/>
            </a:pPr>
            <a:r>
              <a:rPr lang="de-DE" b="1" dirty="0"/>
              <a:t>Ziele der Neufassung:</a:t>
            </a:r>
          </a:p>
          <a:p>
            <a:r>
              <a:rPr lang="de-DE" b="1" dirty="0"/>
              <a:t>Rechtssicherheit</a:t>
            </a:r>
            <a:r>
              <a:rPr lang="de-DE" dirty="0"/>
              <a:t> für Verwaltung und Bürger schaffen.</a:t>
            </a:r>
          </a:p>
          <a:p>
            <a:r>
              <a:rPr lang="de-DE" dirty="0"/>
              <a:t>Ein </a:t>
            </a:r>
            <a:r>
              <a:rPr lang="de-DE" b="1" dirty="0"/>
              <a:t>praxistaugliches Instrument</a:t>
            </a:r>
            <a:r>
              <a:rPr lang="de-DE" dirty="0"/>
              <a:t> für die Ortspolizeibehörde bereitstellen.</a:t>
            </a:r>
          </a:p>
          <a:p>
            <a:r>
              <a:rPr lang="de-DE" b="1" dirty="0"/>
              <a:t>Klare und verständliche Regeln</a:t>
            </a:r>
            <a:r>
              <a:rPr lang="de-DE" dirty="0"/>
              <a:t> für das Zusammenleben in Auggen definieren.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Wichtig:</a:t>
            </a:r>
            <a:r>
              <a:rPr lang="de-DE" dirty="0"/>
              <a:t> Der Entwurf wurde vom Landratsamt Breisgau-Hochschwarzwald geprüft und als rechtlich einwandfrei bewertet</a:t>
            </a:r>
            <a:endParaRPr lang="de-DE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FEFE3F-E15D-49B6-9A35-CCB19ED3E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662" y="139443"/>
            <a:ext cx="3218576" cy="145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0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36E8A-27F6-4579-9300-89CEC5F8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 dirty="0"/>
              <a:t>Die wichtigsten Änderungen im Überblick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16E6A6E1-1B93-4DFF-8F59-A792B884FF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526902"/>
              </p:ext>
            </p:extLst>
          </p:nvPr>
        </p:nvGraphicFramePr>
        <p:xfrm>
          <a:off x="1239339" y="1628396"/>
          <a:ext cx="7183209" cy="4620004"/>
        </p:xfrm>
        <a:graphic>
          <a:graphicData uri="http://schemas.openxmlformats.org/drawingml/2006/table">
            <a:tbl>
              <a:tblPr/>
              <a:tblGrid>
                <a:gridCol w="2394403">
                  <a:extLst>
                    <a:ext uri="{9D8B030D-6E8A-4147-A177-3AD203B41FA5}">
                      <a16:colId xmlns:a16="http://schemas.microsoft.com/office/drawing/2014/main" val="2008432358"/>
                    </a:ext>
                  </a:extLst>
                </a:gridCol>
                <a:gridCol w="2394403">
                  <a:extLst>
                    <a:ext uri="{9D8B030D-6E8A-4147-A177-3AD203B41FA5}">
                      <a16:colId xmlns:a16="http://schemas.microsoft.com/office/drawing/2014/main" val="568461165"/>
                    </a:ext>
                  </a:extLst>
                </a:gridCol>
                <a:gridCol w="2394403">
                  <a:extLst>
                    <a:ext uri="{9D8B030D-6E8A-4147-A177-3AD203B41FA5}">
                      <a16:colId xmlns:a16="http://schemas.microsoft.com/office/drawing/2014/main" val="2225445692"/>
                    </a:ext>
                  </a:extLst>
                </a:gridCol>
              </a:tblGrid>
              <a:tr h="335682">
                <a:tc>
                  <a:txBody>
                    <a:bodyPr/>
                    <a:lstStyle/>
                    <a:p>
                      <a:r>
                        <a:rPr lang="de-DE" sz="1400" b="1">
                          <a:effectLst/>
                          <a:latin typeface="Google Sans Text"/>
                        </a:rPr>
                        <a:t>Themenbereich</a:t>
                      </a:r>
                      <a:endParaRPr lang="de-DE" sz="1400">
                        <a:effectLst/>
                        <a:latin typeface="Google Sans Text"/>
                      </a:endParaRPr>
                    </a:p>
                  </a:txBody>
                  <a:tcPr marL="70572" marR="70572" marT="35286" marB="3528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effectLst/>
                          <a:latin typeface="Google Sans Text"/>
                        </a:rPr>
                        <a:t>Regelung alt (2006)</a:t>
                      </a:r>
                      <a:endParaRPr lang="de-DE" sz="1400" dirty="0">
                        <a:effectLst/>
                        <a:latin typeface="Google Sans Text"/>
                      </a:endParaRPr>
                    </a:p>
                  </a:txBody>
                  <a:tcPr marL="70572" marR="70572" marT="35286" marB="3528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>
                          <a:effectLst/>
                          <a:latin typeface="Google Sans Text"/>
                        </a:rPr>
                        <a:t>Regelung neu (2025)</a:t>
                      </a:r>
                      <a:endParaRPr lang="de-DE" sz="1400">
                        <a:effectLst/>
                        <a:latin typeface="Google Sans Text"/>
                      </a:endParaRPr>
                    </a:p>
                  </a:txBody>
                  <a:tcPr marL="70572" marR="70572" marT="35286" marB="3528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107168"/>
                  </a:ext>
                </a:extLst>
              </a:tr>
              <a:tr h="587930">
                <a:tc>
                  <a:txBody>
                    <a:bodyPr/>
                    <a:lstStyle/>
                    <a:p>
                      <a:r>
                        <a:rPr lang="de-DE" sz="1400" b="1">
                          <a:effectLst/>
                          <a:latin typeface="Google Sans Text"/>
                        </a:rPr>
                        <a:t>Nachtruhe</a:t>
                      </a:r>
                      <a:endParaRPr lang="de-DE" sz="1400">
                        <a:effectLst/>
                        <a:latin typeface="Google Sans Text"/>
                      </a:endParaRPr>
                    </a:p>
                  </a:txBody>
                  <a:tcPr marL="70572" marR="70572" marT="35286" marB="3528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  <a:latin typeface="Google Sans Text"/>
                        </a:rPr>
                        <a:t>Indirekt geregelt</a:t>
                      </a:r>
                    </a:p>
                  </a:txBody>
                  <a:tcPr marL="70572" marR="70572" marT="35286" marB="3528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  <a:latin typeface="Google Sans Text"/>
                        </a:rPr>
                        <a:t>Eigener § 2 (22:00–06:00 Uhr)</a:t>
                      </a:r>
                    </a:p>
                  </a:txBody>
                  <a:tcPr marL="70572" marR="70572" marT="35286" marB="3528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833964"/>
                  </a:ext>
                </a:extLst>
              </a:tr>
              <a:tr h="587930">
                <a:tc>
                  <a:txBody>
                    <a:bodyPr/>
                    <a:lstStyle/>
                    <a:p>
                      <a:r>
                        <a:rPr lang="de-DE" sz="1400" b="1">
                          <a:effectLst/>
                          <a:latin typeface="Google Sans Text"/>
                        </a:rPr>
                        <a:t>Ruhezeiten (tagsüber)</a:t>
                      </a:r>
                      <a:endParaRPr lang="de-DE" sz="1400">
                        <a:effectLst/>
                        <a:latin typeface="Google Sans Text"/>
                      </a:endParaRPr>
                    </a:p>
                  </a:txBody>
                  <a:tcPr marL="70572" marR="70572" marT="35286" marB="3528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>
                          <a:effectLst/>
                          <a:latin typeface="Google Sans Text"/>
                        </a:rPr>
                        <a:t>Mittagsruhe 12:00–14:00 Uhr</a:t>
                      </a:r>
                    </a:p>
                  </a:txBody>
                  <a:tcPr marL="70572" marR="70572" marT="35286" marB="3528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effectLst/>
                          <a:latin typeface="Google Sans Text"/>
                        </a:rPr>
                        <a:t>Wegfall der Mittagsruhe</a:t>
                      </a:r>
                    </a:p>
                  </a:txBody>
                  <a:tcPr marL="70572" marR="70572" marT="35286" marB="3528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457978"/>
                  </a:ext>
                </a:extLst>
              </a:tr>
              <a:tr h="840177">
                <a:tc>
                  <a:txBody>
                    <a:bodyPr/>
                    <a:lstStyle/>
                    <a:p>
                      <a:r>
                        <a:rPr lang="de-DE" sz="1400" b="1">
                          <a:effectLst/>
                          <a:latin typeface="Google Sans Text"/>
                        </a:rPr>
                        <a:t>Tierhaltung</a:t>
                      </a:r>
                      <a:endParaRPr lang="de-DE" sz="1400">
                        <a:effectLst/>
                        <a:latin typeface="Google Sans Text"/>
                      </a:endParaRPr>
                    </a:p>
                  </a:txBody>
                  <a:tcPr marL="70572" marR="70572" marT="35286" marB="3528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  <a:latin typeface="Google Sans Text"/>
                        </a:rPr>
                        <a:t>Allgemeine Leinenpflicht</a:t>
                      </a:r>
                    </a:p>
                  </a:txBody>
                  <a:tcPr marL="70572" marR="70572" marT="35286" marB="3528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  <a:latin typeface="Google Sans Text"/>
                        </a:rPr>
                        <a:t>Konkretisierte Leinenpflicht + </a:t>
                      </a:r>
                      <a:r>
                        <a:rPr lang="de-DE" sz="1400" b="0" dirty="0">
                          <a:effectLst/>
                          <a:latin typeface="Google Sans Text"/>
                        </a:rPr>
                        <a:t>Pflicht zur Beseitigung von Pferdekot</a:t>
                      </a:r>
                    </a:p>
                  </a:txBody>
                  <a:tcPr marL="70572" marR="70572" marT="35286" marB="3528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822797"/>
                  </a:ext>
                </a:extLst>
              </a:tr>
              <a:tr h="1092425">
                <a:tc>
                  <a:txBody>
                    <a:bodyPr/>
                    <a:lstStyle/>
                    <a:p>
                      <a:r>
                        <a:rPr lang="de-DE" sz="1400" b="1">
                          <a:effectLst/>
                          <a:latin typeface="Google Sans Text"/>
                        </a:rPr>
                        <a:t>Belästigung</a:t>
                      </a:r>
                      <a:endParaRPr lang="de-DE" sz="1400">
                        <a:effectLst/>
                        <a:latin typeface="Google Sans Text"/>
                      </a:endParaRPr>
                    </a:p>
                  </a:txBody>
                  <a:tcPr marL="70572" marR="70572" marT="35286" marB="3528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  <a:latin typeface="Google Sans Text"/>
                        </a:rPr>
                        <a:t>Allgemeines Bettelverbot</a:t>
                      </a:r>
                    </a:p>
                  </a:txBody>
                  <a:tcPr marL="70572" marR="70572" marT="35286" marB="3528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  <a:latin typeface="Google Sans Text"/>
                        </a:rPr>
                        <a:t>Verbot von </a:t>
                      </a:r>
                      <a:r>
                        <a:rPr lang="de-DE" sz="1400" b="0" dirty="0">
                          <a:effectLst/>
                          <a:latin typeface="Google Sans Text"/>
                        </a:rPr>
                        <a:t>aggressivem/organisiertem Betteln + Rauchverbot auf Spielplätzen</a:t>
                      </a:r>
                    </a:p>
                  </a:txBody>
                  <a:tcPr marL="70572" marR="70572" marT="35286" marB="3528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542499"/>
                  </a:ext>
                </a:extLst>
              </a:tr>
              <a:tr h="587930">
                <a:tc>
                  <a:txBody>
                    <a:bodyPr/>
                    <a:lstStyle/>
                    <a:p>
                      <a:r>
                        <a:rPr lang="de-DE" sz="1400" b="1">
                          <a:effectLst/>
                          <a:latin typeface="Google Sans Text"/>
                        </a:rPr>
                        <a:t>Umwelthygiene</a:t>
                      </a:r>
                      <a:endParaRPr lang="de-DE" sz="1400">
                        <a:effectLst/>
                        <a:latin typeface="Google Sans Text"/>
                      </a:endParaRPr>
                    </a:p>
                  </a:txBody>
                  <a:tcPr marL="70572" marR="70572" marT="35286" marB="3528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  <a:latin typeface="Google Sans Text"/>
                        </a:rPr>
                        <a:t>Keine Regelung</a:t>
                      </a:r>
                    </a:p>
                  </a:txBody>
                  <a:tcPr marL="70572" marR="70572" marT="35286" marB="3528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effectLst/>
                          <a:latin typeface="Google Sans Text"/>
                        </a:rPr>
                        <a:t>Neuer Abschnitt zur Rattenbekämpfung</a:t>
                      </a:r>
                    </a:p>
                  </a:txBody>
                  <a:tcPr marL="70572" marR="70572" marT="35286" marB="3528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294805"/>
                  </a:ext>
                </a:extLst>
              </a:tr>
              <a:tr h="587930">
                <a:tc>
                  <a:txBody>
                    <a:bodyPr/>
                    <a:lstStyle/>
                    <a:p>
                      <a:r>
                        <a:rPr lang="de-DE" sz="1400" b="1">
                          <a:effectLst/>
                          <a:latin typeface="Google Sans Text"/>
                        </a:rPr>
                        <a:t>Bußgeldrahmen</a:t>
                      </a:r>
                      <a:endParaRPr lang="de-DE" sz="1400">
                        <a:effectLst/>
                        <a:latin typeface="Google Sans Text"/>
                      </a:endParaRPr>
                    </a:p>
                  </a:txBody>
                  <a:tcPr marL="70572" marR="70572" marT="35286" marB="3528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  <a:latin typeface="Google Sans Text"/>
                        </a:rPr>
                        <a:t>10 € – 2.000 €</a:t>
                      </a:r>
                    </a:p>
                  </a:txBody>
                  <a:tcPr marL="70572" marR="70572" marT="35286" marB="3528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effectLst/>
                          <a:latin typeface="Google Sans Text"/>
                        </a:rPr>
                        <a:t>5 € – 1.000 €</a:t>
                      </a:r>
                      <a:r>
                        <a:rPr lang="de-DE" sz="1400" dirty="0">
                          <a:effectLst/>
                          <a:latin typeface="Google Sans Text"/>
                        </a:rPr>
                        <a:t> (verhältnismäßiger)</a:t>
                      </a:r>
                    </a:p>
                  </a:txBody>
                  <a:tcPr marL="70572" marR="70572" marT="35286" marB="3528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911078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39583D49-1894-4663-ACE2-9D32A49EC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662" y="139443"/>
            <a:ext cx="3218576" cy="145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9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488CA-1823-4244-AF65-D1F4823A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305"/>
          </a:xfrm>
        </p:spPr>
        <p:txBody>
          <a:bodyPr>
            <a:normAutofit/>
          </a:bodyPr>
          <a:lstStyle/>
          <a:p>
            <a:r>
              <a:rPr lang="de-DE" sz="3000" dirty="0"/>
              <a:t>Schwerpunkt Lärmschutz – Die neue Regelung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1391BA-8F65-48D5-B833-A9F8A32C1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8741"/>
            <a:ext cx="8596668" cy="4472621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Was ändert sich?</a:t>
            </a:r>
          </a:p>
          <a:p>
            <a:r>
              <a:rPr lang="de-DE" b="1" dirty="0"/>
              <a:t>§ 2 Stärkung der Nachtruhe:</a:t>
            </a:r>
            <a:r>
              <a:rPr lang="de-DE" dirty="0"/>
              <a:t> Ein eigener Paragraph schützt die allgemeine Nachtruhe von 22:00 bis 06:00 Uhr.   </a:t>
            </a:r>
            <a:endParaRPr lang="de-DE" b="1" dirty="0"/>
          </a:p>
          <a:p>
            <a:pPr marL="0" indent="0">
              <a:buNone/>
            </a:pPr>
            <a:r>
              <a:rPr lang="de-DE" b="1" dirty="0"/>
              <a:t>§ 6 Haus- und Gartenarbeiten:</a:t>
            </a:r>
            <a:endParaRPr lang="de-DE" dirty="0"/>
          </a:p>
          <a:p>
            <a:r>
              <a:rPr lang="de-DE" dirty="0"/>
              <a:t>Verbot an Werktagen von </a:t>
            </a:r>
            <a:r>
              <a:rPr lang="de-DE" b="1" dirty="0"/>
              <a:t>20:00 bis 07:00 Uhr</a:t>
            </a:r>
            <a:r>
              <a:rPr lang="de-DE" dirty="0"/>
              <a:t> (bisher 22:00 bis 07:00 Uhr).   </a:t>
            </a:r>
          </a:p>
          <a:p>
            <a:r>
              <a:rPr lang="de-DE" dirty="0"/>
              <a:t>Ganztägiges Verbot an Sonn- und Feiertagen.   </a:t>
            </a:r>
          </a:p>
          <a:p>
            <a:r>
              <a:rPr lang="de-DE" dirty="0"/>
              <a:t>Die </a:t>
            </a:r>
            <a:r>
              <a:rPr lang="de-DE" b="1" dirty="0"/>
              <a:t>allgemeine Mittagsruhe (12:00–14:00 Uhr) entfällt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Zentrale Fragestellung: Warum entfällt die Mittagsruhe?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BCD44B-CF8E-4E9C-9AAF-C89ED7C5D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662" y="139443"/>
            <a:ext cx="3218576" cy="145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EF1A4-F3C1-40CB-A3B2-350EC32F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1028"/>
          </a:xfrm>
        </p:spPr>
        <p:txBody>
          <a:bodyPr>
            <a:normAutofit/>
          </a:bodyPr>
          <a:lstStyle/>
          <a:p>
            <a:r>
              <a:rPr lang="de-DE" sz="2800" dirty="0"/>
              <a:t>Vertiefung: Warum die Mittagsruhe entfallen muss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CE1C0E-2186-4D60-9487-0FA13E9B9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3241"/>
            <a:ext cx="8596668" cy="4506177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Der Grundsatz: Bundesrecht bricht Ortsrecht</a:t>
            </a:r>
          </a:p>
          <a:p>
            <a:r>
              <a:rPr lang="de-DE" dirty="0"/>
              <a:t>Eine Gemeinde darf keine Regelung erlassen, die einem Bundesgesetz widerspricht.</a:t>
            </a:r>
          </a:p>
          <a:p>
            <a:r>
              <a:rPr lang="de-DE" dirty="0"/>
              <a:t>Die </a:t>
            </a:r>
            <a:r>
              <a:rPr lang="de-DE" b="1" dirty="0"/>
              <a:t>Geräte- und Maschinenlärmschutzverordnung (32. BImSchV)</a:t>
            </a:r>
            <a:r>
              <a:rPr lang="de-DE" dirty="0"/>
              <a:t> ist eine solche Bundesverordnung.</a:t>
            </a:r>
          </a:p>
          <a:p>
            <a:r>
              <a:rPr lang="de-DE" dirty="0"/>
              <a:t>Sie regelt </a:t>
            </a:r>
            <a:r>
              <a:rPr lang="de-DE" b="1" dirty="0"/>
              <a:t>bundesweit einheitlich und abschließend</a:t>
            </a:r>
            <a:r>
              <a:rPr lang="de-DE" dirty="0"/>
              <a:t>, wann 57 Arten von lauten Geräten (Rasenmäher, Laubbläser etc.) betrieben werden dürfen.</a:t>
            </a:r>
          </a:p>
          <a:p>
            <a:r>
              <a:rPr lang="de-DE" dirty="0"/>
              <a:t>Eine pauschale, kommunale Mittagsruhe für diese Geräte ist daher </a:t>
            </a:r>
            <a:r>
              <a:rPr lang="de-DE" b="1" dirty="0"/>
              <a:t>rechtlich unzulässig</a:t>
            </a:r>
            <a:r>
              <a:rPr lang="de-DE" dirty="0"/>
              <a:t> und wäre anfechtbar.</a:t>
            </a:r>
          </a:p>
          <a:p>
            <a:endParaRPr lang="de-DE" b="1" dirty="0"/>
          </a:p>
          <a:p>
            <a:pPr marL="0" indent="0">
              <a:buNone/>
            </a:pPr>
            <a:r>
              <a:rPr lang="de-DE" dirty="0"/>
              <a:t>Die Anpassung ist ein Gebot der Rechtssicherheit!</a:t>
            </a:r>
            <a:endParaRPr lang="de-DE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026F163-3CA4-478B-831E-EC955B62B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996" y="133312"/>
            <a:ext cx="3218576" cy="145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0F95D-5086-4812-9BCE-2F618215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Was gilt denn nun? </a:t>
            </a:r>
            <a:br>
              <a:rPr lang="de-DE" sz="2800" dirty="0"/>
            </a:br>
            <a:r>
              <a:rPr lang="de-DE" sz="2800" dirty="0"/>
              <a:t>Die Bundesverordnung (32. BImSchV)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89E642-1C1E-4D50-81E1-6BC4E7FE7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5972"/>
            <a:ext cx="8596668" cy="477710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Die Bundesverordnung schafft einen </a:t>
            </a:r>
            <a:r>
              <a:rPr lang="de-DE" b="1" dirty="0"/>
              <a:t>zielgerichteten Schutz</a:t>
            </a:r>
            <a:r>
              <a:rPr lang="de-DE" dirty="0"/>
              <a:t> – je lauter das Gerät, desto strenger die Regeln.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An Sonn- und Feiertagen ist der Betrieb </a:t>
            </a:r>
            <a:r>
              <a:rPr lang="de-DE" b="1" dirty="0"/>
              <a:t>aller</a:t>
            </a:r>
            <a:r>
              <a:rPr lang="de-DE" dirty="0"/>
              <a:t> Geräte ganztägig verboten. 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EBBCB12-0449-4BC9-A8A2-59C22EEEF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648446"/>
              </p:ext>
            </p:extLst>
          </p:nvPr>
        </p:nvGraphicFramePr>
        <p:xfrm>
          <a:off x="769056" y="2516278"/>
          <a:ext cx="8895063" cy="2476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5021">
                  <a:extLst>
                    <a:ext uri="{9D8B030D-6E8A-4147-A177-3AD203B41FA5}">
                      <a16:colId xmlns:a16="http://schemas.microsoft.com/office/drawing/2014/main" val="842851700"/>
                    </a:ext>
                  </a:extLst>
                </a:gridCol>
                <a:gridCol w="2965021">
                  <a:extLst>
                    <a:ext uri="{9D8B030D-6E8A-4147-A177-3AD203B41FA5}">
                      <a16:colId xmlns:a16="http://schemas.microsoft.com/office/drawing/2014/main" val="4241268578"/>
                    </a:ext>
                  </a:extLst>
                </a:gridCol>
                <a:gridCol w="2965021">
                  <a:extLst>
                    <a:ext uri="{9D8B030D-6E8A-4147-A177-3AD203B41FA5}">
                      <a16:colId xmlns:a16="http://schemas.microsoft.com/office/drawing/2014/main" val="3194162446"/>
                    </a:ext>
                  </a:extLst>
                </a:gridCol>
              </a:tblGrid>
              <a:tr h="2476519">
                <a:tc>
                  <a:txBody>
                    <a:bodyPr/>
                    <a:lstStyle/>
                    <a:p>
                      <a:r>
                        <a:rPr lang="de-DE" sz="1400" u="sng" dirty="0"/>
                        <a:t>Geräte Kategorie</a:t>
                      </a:r>
                    </a:p>
                    <a:p>
                      <a:endParaRPr lang="de-DE" sz="1400" dirty="0"/>
                    </a:p>
                    <a:p>
                      <a:r>
                        <a:rPr lang="de-DE" sz="1400" dirty="0"/>
                        <a:t>Kategorie 1: Allgemeine Geräte</a:t>
                      </a:r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  <a:p>
                      <a:r>
                        <a:rPr lang="de-DE" sz="1400" dirty="0"/>
                        <a:t>Kategorie 2: Besonders laute Geräte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u="sng" dirty="0"/>
                        <a:t>Beispiele</a:t>
                      </a:r>
                    </a:p>
                    <a:p>
                      <a:endParaRPr lang="de-DE" sz="1400" dirty="0"/>
                    </a:p>
                    <a:p>
                      <a:r>
                        <a:rPr lang="de-DE" sz="1400" dirty="0"/>
                        <a:t>Rasenmäher, Heckenscheren, Kettensägen, Vertikutierer </a:t>
                      </a:r>
                    </a:p>
                    <a:p>
                      <a:endParaRPr lang="de-DE" sz="1400" dirty="0"/>
                    </a:p>
                    <a:p>
                      <a:r>
                        <a:rPr lang="de-DE" sz="1400" dirty="0"/>
                        <a:t>Laubbläser, Freischneider, Laubsammler, </a:t>
                      </a:r>
                      <a:r>
                        <a:rPr lang="de-DE" sz="1400" dirty="0" err="1"/>
                        <a:t>Grastrimmer</a:t>
                      </a:r>
                      <a:r>
                        <a:rPr lang="de-DE" sz="1400" dirty="0"/>
                        <a:t> (Verbrennungsmotor)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u="sng" dirty="0"/>
                        <a:t>Betriebsverbot an Werktagen</a:t>
                      </a:r>
                    </a:p>
                    <a:p>
                      <a:endParaRPr lang="de-DE" sz="1400" dirty="0"/>
                    </a:p>
                    <a:p>
                      <a:r>
                        <a:rPr lang="de-DE" sz="1400" dirty="0"/>
                        <a:t>20:00 Uhr bis 07:00 Uhr</a:t>
                      </a:r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  <a:p>
                      <a:r>
                        <a:rPr lang="de-DE" sz="1400" dirty="0"/>
                        <a:t>ZUSÄTZLICH von 07:00–09:00, 13:00–15:00, 17:00–20:00 Uhr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974771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DEE92ADE-3BE2-4024-ADB0-385C28C62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662" y="139443"/>
            <a:ext cx="3218576" cy="145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3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813B78-404E-4AF4-9A84-7A476DFD4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0084"/>
          </a:xfrm>
        </p:spPr>
        <p:txBody>
          <a:bodyPr/>
          <a:lstStyle/>
          <a:p>
            <a:r>
              <a:rPr lang="de-DE" dirty="0"/>
              <a:t>Die neue Regelung in der Praxis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14D492-4FDA-416F-8F5D-2E152C439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9684"/>
            <a:ext cx="8596668" cy="50669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Beispiel: Darf ich um 13:30 Uhr Lärm machen?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Benzinrasenmäher (Kategorie 1): JA</a:t>
            </a:r>
          </a:p>
          <a:p>
            <a:pPr marL="0" indent="0">
              <a:buNone/>
            </a:pPr>
            <a:r>
              <a:rPr lang="de-DE" dirty="0"/>
              <a:t>Für diese Gerätegruppe gibt es nach Bundesrecht keine spezielle Mittagsruhe.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b="1" dirty="0"/>
              <a:t>Lauter Laubbläser (Kategorie 2): NEIN</a:t>
            </a:r>
          </a:p>
          <a:p>
            <a:pPr marL="0" indent="0">
              <a:buNone/>
            </a:pPr>
            <a:r>
              <a:rPr lang="de-DE" dirty="0"/>
              <a:t>Für diese besonders störenden Geräte gilt eine </a:t>
            </a:r>
            <a:r>
              <a:rPr lang="de-DE" b="1" dirty="0"/>
              <a:t>verschärfte Ruhezeit von 13:00 bis 15:00 Uhr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Fazit:</a:t>
            </a:r>
            <a:r>
              <a:rPr lang="de-DE" dirty="0"/>
              <a:t> Der Schutz wird nicht abgeschafft, sondern konzentriert sich auf die größten Störquellen. Der Schutz vor den lautesten Geräten wird sogar </a:t>
            </a:r>
            <a:r>
              <a:rPr lang="de-DE" b="1" dirty="0"/>
              <a:t>verbessert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Die Gemeinde wird auf Ihrer Homepage und an der Information ein Merkblatt zur Verfügung stellen.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3D7F2E0-8DF4-447E-B426-4CAFE7126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662" y="139443"/>
            <a:ext cx="3218576" cy="145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9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538ADF-0BD0-4FE6-A29D-003E9FBF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3248"/>
          </a:xfrm>
        </p:spPr>
        <p:txBody>
          <a:bodyPr>
            <a:normAutofit/>
          </a:bodyPr>
          <a:lstStyle/>
          <a:p>
            <a:r>
              <a:rPr lang="de-DE" sz="2800" dirty="0"/>
              <a:t>Neu: Abschnitt zur Rattenbekämpfung (§§ 21-28)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D5BA46-6D5A-4D65-96CE-80314EC8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3850"/>
            <a:ext cx="8596668" cy="5217951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Warum wurde dieser Abschnitt eingeführt?</a:t>
            </a:r>
            <a:endParaRPr lang="de-DE" dirty="0"/>
          </a:p>
          <a:p>
            <a:r>
              <a:rPr lang="de-DE" sz="1600" dirty="0"/>
              <a:t>Als proaktive Maßnahme zur </a:t>
            </a:r>
            <a:r>
              <a:rPr lang="de-DE" sz="1600" b="1" dirty="0"/>
              <a:t>Gesundheitsvorsorge und Gefahrenabwehr</a:t>
            </a:r>
            <a:r>
              <a:rPr lang="de-DE" sz="1600" dirty="0"/>
              <a:t>.</a:t>
            </a:r>
          </a:p>
          <a:p>
            <a:r>
              <a:rPr lang="de-DE" sz="1600" dirty="0"/>
              <a:t>Die alte Verordnung enthielt hierzu keinerlei Regelungen, was eine rechtliche Lücke darstellte.</a:t>
            </a:r>
          </a:p>
          <a:p>
            <a:r>
              <a:rPr lang="de-DE" sz="1600" dirty="0"/>
              <a:t>Es wird ein wirksames und rechtssicheres Instrument für die Verwaltung geschaffen, um auf die Herausforderung durch Rattenbefall zu reagieren.</a:t>
            </a:r>
          </a:p>
          <a:p>
            <a:pPr marL="0" indent="0">
              <a:buNone/>
            </a:pPr>
            <a:r>
              <a:rPr lang="de-DE" sz="1600" b="1" dirty="0"/>
              <a:t>Was wird konkret geregelt?</a:t>
            </a:r>
          </a:p>
          <a:p>
            <a:r>
              <a:rPr lang="de-DE" sz="1600" b="1" dirty="0"/>
              <a:t>Anzeigepflicht:</a:t>
            </a:r>
            <a:r>
              <a:rPr lang="de-DE" sz="1600" dirty="0"/>
              <a:t> Bürger müssen einen festgestellten Rattenbefall der Gemeinde melden.</a:t>
            </a:r>
          </a:p>
          <a:p>
            <a:r>
              <a:rPr lang="de-DE" sz="1600" b="1" dirty="0"/>
              <a:t>Bekämpfungspflicht:</a:t>
            </a:r>
            <a:r>
              <a:rPr lang="de-DE" sz="1600" dirty="0"/>
              <a:t> Grundstückseigentümer sind zur Bekämpfung der Ratten verpflichtet.</a:t>
            </a:r>
          </a:p>
          <a:p>
            <a:r>
              <a:rPr lang="de-DE" sz="1600" b="1" dirty="0"/>
              <a:t>Duldungspflicht:</a:t>
            </a:r>
            <a:r>
              <a:rPr lang="de-DE" sz="1600" dirty="0"/>
              <a:t> Von der Gemeinde angeordnete Maßnahmen müssen geduldet werden</a:t>
            </a:r>
          </a:p>
          <a:p>
            <a:pPr marL="0" indent="0">
              <a:buNone/>
            </a:pPr>
            <a:endParaRPr lang="de-DE" sz="1600" b="1" dirty="0"/>
          </a:p>
          <a:p>
            <a:pPr marL="0" indent="0">
              <a:buNone/>
            </a:pPr>
            <a:r>
              <a:rPr lang="de-DE" sz="1600" b="1" dirty="0"/>
              <a:t>Ziel:</a:t>
            </a:r>
            <a:r>
              <a:rPr lang="de-DE" sz="1600" dirty="0"/>
              <a:t> Klare Verantwortlichkeiten und ein effektives Vorgehen zum Schutz der öffentlichen Hygiene.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7AE04E-E36A-4EC2-ABAF-8D8DD68E8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662" y="139443"/>
            <a:ext cx="3218576" cy="145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3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05E7B-E1F9-471D-9F17-779178AB5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0694"/>
          </a:xfrm>
        </p:spPr>
        <p:txBody>
          <a:bodyPr>
            <a:normAutofit/>
          </a:bodyPr>
          <a:lstStyle/>
          <a:p>
            <a:pPr algn="ctr"/>
            <a:r>
              <a:rPr lang="de-DE" sz="3200" dirty="0"/>
              <a:t>Zusammenfassung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6B3A5B-A23F-4A6F-862D-552F92D0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Die neue Polizeiverordnung ist: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Rechtssicher: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Angepasst an geltendes Recht und vom Landratsamt geprüft.</a:t>
            </a:r>
          </a:p>
          <a:p>
            <a:r>
              <a:rPr lang="de-DE" b="1" dirty="0"/>
              <a:t>Praxisnah: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Gibt der Verwaltung wirksame Werkzeuge für aktuelle Probleme (Ratten, Bettelei).</a:t>
            </a:r>
          </a:p>
          <a:p>
            <a:r>
              <a:rPr lang="de-DE" b="1" dirty="0"/>
              <a:t>Bürgerfreundlich: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Schafft klare Regeln und einen effektiveren, zielgerichteten Lärmschutz.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E2B51C-C80C-4B67-82E0-F6982FBC8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662" y="139443"/>
            <a:ext cx="3218576" cy="145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2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738</Words>
  <Application>Microsoft Office PowerPoint</Application>
  <PresentationFormat>Breitbild</PresentationFormat>
  <Paragraphs>119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Google Sans Text</vt:lpstr>
      <vt:lpstr>Trebuchet MS</vt:lpstr>
      <vt:lpstr>Wingdings 3</vt:lpstr>
      <vt:lpstr>Facette</vt:lpstr>
      <vt:lpstr>Neufassung der Polizeiverordnung der Gemeinde Auggen</vt:lpstr>
      <vt:lpstr>Warum eine neue Verordnung?</vt:lpstr>
      <vt:lpstr>Die wichtigsten Änderungen im Überblick</vt:lpstr>
      <vt:lpstr>Schwerpunkt Lärmschutz – Die neue Regelung</vt:lpstr>
      <vt:lpstr>Vertiefung: Warum die Mittagsruhe entfallen muss</vt:lpstr>
      <vt:lpstr>Was gilt denn nun?  Die Bundesverordnung (32. BImSchV)</vt:lpstr>
      <vt:lpstr>Die neue Regelung in der Praxis</vt:lpstr>
      <vt:lpstr>Neu: Abschnitt zur Rattenbekämpfung (§§ 21-28)</vt:lpstr>
      <vt:lpstr>Zusammenfassung</vt:lpstr>
      <vt:lpstr>Beschlussvorschlag: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Neufassung der Polizeiverordnung der Gemeinde Auggen</dc:title>
  <dc:creator>Nicole Diringer-Hunger</dc:creator>
  <cp:lastModifiedBy>Nicole Diringer-Hunger</cp:lastModifiedBy>
  <cp:revision>5</cp:revision>
  <dcterms:created xsi:type="dcterms:W3CDTF">2025-10-21T08:23:54Z</dcterms:created>
  <dcterms:modified xsi:type="dcterms:W3CDTF">2025-10-21T09:16:12Z</dcterms:modified>
</cp:coreProperties>
</file>